
<file path=[Content_Types].xml><?xml version="1.0" encoding="utf-8"?>
<Types xmlns="http://schemas.openxmlformats.org/package/2006/content-types"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3"/>
    <p:sldId id="257" r:id="rId4"/>
    <p:sldId id="334" r:id="rId5"/>
    <p:sldId id="335" r:id="rId6"/>
    <p:sldId id="336" r:id="rId7"/>
    <p:sldId id="337" r:id="rId8"/>
    <p:sldId id="333" r:id="rId9"/>
    <p:sldId id="338" r:id="rId10"/>
    <p:sldId id="339" r:id="rId11"/>
    <p:sldId id="340" r:id="rId12"/>
    <p:sldId id="341" r:id="rId13"/>
    <p:sldId id="343" r:id="rId14"/>
    <p:sldId id="424" r:id="rId15"/>
    <p:sldId id="425" r:id="rId16"/>
    <p:sldId id="426" r:id="rId17"/>
    <p:sldId id="427" r:id="rId18"/>
    <p:sldId id="428" r:id="rId19"/>
    <p:sldId id="431" r:id="rId20"/>
    <p:sldId id="42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401" r:id="rId33"/>
    <p:sldId id="402" r:id="rId34"/>
    <p:sldId id="403" r:id="rId35"/>
    <p:sldId id="408" r:id="rId36"/>
    <p:sldId id="410" r:id="rId37"/>
    <p:sldId id="409" r:id="rId38"/>
    <p:sldId id="405" r:id="rId39"/>
    <p:sldId id="406" r:id="rId40"/>
    <p:sldId id="418" r:id="rId41"/>
    <p:sldId id="411" r:id="rId42"/>
    <p:sldId id="420" r:id="rId43"/>
    <p:sldId id="414" r:id="rId44"/>
    <p:sldId id="415" r:id="rId45"/>
    <p:sldId id="331" r:id="rId46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32"/>
        <p:guide pos="21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7398" y="172339"/>
            <a:ext cx="1155720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9997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1000125"/>
          </a:xfrm>
          <a:custGeom>
            <a:avLst/>
            <a:gdLst/>
            <a:ahLst/>
            <a:cxnLst/>
            <a:rect l="l" t="t" r="r" b="b"/>
            <a:pathLst>
              <a:path w="12192000" h="1000125">
                <a:moveTo>
                  <a:pt x="0" y="999744"/>
                </a:moveTo>
                <a:lnTo>
                  <a:pt x="12192000" y="999744"/>
                </a:lnTo>
                <a:lnTo>
                  <a:pt x="12192000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ln w="15240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9008" y="2758821"/>
            <a:ext cx="9253982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3479" y="2083307"/>
            <a:ext cx="8267700" cy="3837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GIF"/><Relationship Id="rId1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tags" Target="../tags/tag2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.GIF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590672"/>
            <a:ext cx="12192000" cy="1908810"/>
          </a:xfrm>
          <a:prstGeom prst="rect">
            <a:avLst/>
          </a:prstGeom>
          <a:solidFill>
            <a:srgbClr val="0046FF"/>
          </a:solidFill>
          <a:ln w="15240">
            <a:solidFill>
              <a:srgbClr val="117DA7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1075055" algn="l">
              <a:lnSpc>
                <a:spcPct val="100000"/>
              </a:lnSpc>
              <a:spcBef>
                <a:spcPts val="1945"/>
              </a:spcBef>
            </a:pPr>
            <a:r>
              <a:rPr lang="en-US" altLang="zh-CN"/>
              <a:t>                     </a:t>
            </a:r>
            <a:r>
              <a:rPr lang="zh-CN" altLang="en-US"/>
              <a:t>数理科协</a:t>
            </a:r>
            <a:br>
              <a:rPr lang="zh-CN" altLang="en-US"/>
            </a:br>
            <a:r>
              <a:rPr lang="en-US" altLang="zh-CN"/>
              <a:t>             </a:t>
            </a:r>
            <a:r>
              <a:rPr lang="zh-CN" altLang="en-US"/>
              <a:t>数学建模专题</a:t>
            </a:r>
            <a:r>
              <a:rPr lang="zh-CN" altLang="en-US"/>
              <a:t>培训</a:t>
            </a:r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2553335" y="4836795"/>
            <a:ext cx="6894830" cy="1501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5080" indent="-609600" algn="ctr">
              <a:lnSpc>
                <a:spcPct val="150000"/>
              </a:lnSpc>
              <a:spcBef>
                <a:spcPts val="95"/>
              </a:spcBef>
              <a:tabLst>
                <a:tab pos="2043430" algn="l"/>
              </a:tabLst>
            </a:pP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主讲人：徐天培</a:t>
            </a: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22300" marR="5080" indent="-609600">
              <a:lnSpc>
                <a:spcPct val="150000"/>
              </a:lnSpc>
              <a:spcBef>
                <a:spcPts val="95"/>
              </a:spcBef>
              <a:tabLst>
                <a:tab pos="2043430" algn="l"/>
              </a:tabLst>
            </a:pP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           </a:t>
            </a:r>
            <a:r>
              <a:rPr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en-US"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21</a:t>
            </a:r>
            <a:r>
              <a:rPr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04</a:t>
            </a:r>
            <a:r>
              <a:rPr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sz="3200" spc="-5" dirty="0">
                <a:latin typeface="宋体" panose="02010600030101010101" pitchFamily="2" charset="-122"/>
                <a:cs typeface="宋体" panose="02010600030101010101" pitchFamily="2" charset="-122"/>
              </a:rPr>
              <a:t>24</a:t>
            </a:r>
            <a:endParaRPr lang="en-US" sz="320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24200" y="533400"/>
            <a:ext cx="1339850" cy="13354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685800"/>
            <a:ext cx="4029075" cy="1030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>
                <a:sym typeface="+mn-ea"/>
              </a:rPr>
              <a:t>生活化的数学建模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458470" y="1228090"/>
            <a:ext cx="294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羽毛球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运动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羽毛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0" y="1576070"/>
            <a:ext cx="6582410" cy="4018915"/>
          </a:xfrm>
          <a:prstGeom prst="rect">
            <a:avLst/>
          </a:prstGeom>
        </p:spPr>
      </p:pic>
      <p:pic>
        <p:nvPicPr>
          <p:cNvPr id="5" name="图片 4" descr="v2-c3d8ca5ae57e8879880eea97f582c800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0235"/>
            <a:ext cx="3686175" cy="3409950"/>
          </a:xfrm>
          <a:prstGeom prst="rect">
            <a:avLst/>
          </a:prstGeom>
        </p:spPr>
      </p:pic>
      <p:pic>
        <p:nvPicPr>
          <p:cNvPr id="10" name="图片 9" descr="羽毛球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143000"/>
            <a:ext cx="5965825" cy="5483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>
                <a:sym typeface="+mn-ea"/>
              </a:rPr>
              <a:t>生活化的数学建模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457200" y="1219200"/>
            <a:ext cx="294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乒乓球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运动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乒乓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8905" y="1151890"/>
            <a:ext cx="4156710" cy="5280025"/>
          </a:xfrm>
          <a:prstGeom prst="rect">
            <a:avLst/>
          </a:prstGeom>
        </p:spPr>
      </p:pic>
      <p:pic>
        <p:nvPicPr>
          <p:cNvPr id="5" name="图片 4" descr="乒乓球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151890"/>
            <a:ext cx="4250055" cy="567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建模的</a:t>
            </a:r>
            <a:r>
              <a:rPr lang="zh-CN" sz="3600"/>
              <a:t>基本方法</a:t>
            </a:r>
            <a:endParaRPr lang="zh-CN" sz="3600"/>
          </a:p>
        </p:txBody>
      </p:sp>
      <p:sp>
        <p:nvSpPr>
          <p:cNvPr id="5" name="文本框 4"/>
          <p:cNvSpPr txBox="1"/>
          <p:nvPr/>
        </p:nvSpPr>
        <p:spPr>
          <a:xfrm>
            <a:off x="2673350" y="1295400"/>
            <a:ext cx="684530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/>
              <a:t>• </a:t>
            </a:r>
            <a:r>
              <a:rPr lang="zh-CN" altLang="en-US" sz="2000" b="1"/>
              <a:t>机理分析法：</a:t>
            </a:r>
            <a:r>
              <a:rPr lang="zh-CN" altLang="en-US" sz="2000"/>
              <a:t>从客观实际出发，根据事实推理分析，应用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已知数据进行计算和确定模型的参数。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• </a:t>
            </a:r>
            <a:r>
              <a:rPr lang="zh-CN" altLang="en-US" sz="2000" b="1"/>
              <a:t>数值分析法：</a:t>
            </a:r>
            <a:r>
              <a:rPr lang="zh-CN" altLang="en-US" sz="2000"/>
              <a:t>选用插值方法、差分方法、样条函数和回归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分析等方法对已知数据进行数值拟合。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•</a:t>
            </a:r>
            <a:r>
              <a:rPr lang="zh-CN" altLang="en-US" sz="2000" b="1"/>
              <a:t> 构造分析法：</a:t>
            </a:r>
            <a:r>
              <a:rPr lang="zh-CN" altLang="en-US" sz="2000"/>
              <a:t>先假设一个合理的数学结构，再用已知数据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确定模型的参数，或对模型进行模拟计算。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• </a:t>
            </a:r>
            <a:r>
              <a:rPr lang="zh-CN" altLang="en-US" sz="2000" b="1"/>
              <a:t>现成数学法：</a:t>
            </a:r>
            <a:r>
              <a:rPr lang="zh-CN" altLang="en-US" sz="2000"/>
              <a:t>用现成的数学模型，常用的有微分方程、线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性规划、概率统计、层次分析、图论、人工神经网络、模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糊数学、灰色系统理论等。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• </a:t>
            </a:r>
            <a:r>
              <a:rPr lang="zh-CN" altLang="en-US" sz="2000" b="1"/>
              <a:t>直观分析法：</a:t>
            </a:r>
            <a:r>
              <a:rPr lang="zh-CN" altLang="en-US" sz="2000"/>
              <a:t>通过对图形和数据的直观分析，对参数进行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估计和计算，并对结果进行模拟。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数学模型的</a:t>
            </a:r>
            <a:r>
              <a:rPr lang="zh-CN" sz="3600"/>
              <a:t>分类</a:t>
            </a:r>
            <a:endParaRPr lang="zh-CN" sz="360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38605" y="1447800"/>
          <a:ext cx="9114790" cy="437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7395"/>
                <a:gridCol w="4557395"/>
              </a:tblGrid>
              <a:tr h="875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分类标准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具体类别</a:t>
                      </a:r>
                      <a:endParaRPr lang="zh-CN" altLang="en-US" sz="2800"/>
                    </a:p>
                  </a:txBody>
                  <a:tcPr/>
                </a:tc>
              </a:tr>
              <a:tr h="875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对某个实际问题了解的深入程度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白箱模型、灰箱模型、黑箱模型</a:t>
                      </a:r>
                      <a:endParaRPr lang="zh-CN" altLang="en-US" sz="2000"/>
                    </a:p>
                  </a:txBody>
                  <a:tcPr/>
                </a:tc>
              </a:tr>
              <a:tr h="875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模型中变量的特征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连续型模型、离散型模型或确定性模型、随机型模型等</a:t>
                      </a:r>
                      <a:endParaRPr lang="zh-CN" altLang="en-US" sz="2000"/>
                    </a:p>
                  </a:txBody>
                  <a:tcPr/>
                </a:tc>
              </a:tr>
              <a:tr h="875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建模中所用的数学方法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初等模型、微分方程模型、差分方程模型、优化模型等</a:t>
                      </a:r>
                      <a:endParaRPr lang="zh-CN" altLang="en-US" sz="2000"/>
                    </a:p>
                  </a:txBody>
                  <a:tcPr/>
                </a:tc>
              </a:tr>
              <a:tr h="875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研究课题的实际范畴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人口模型、生 态系统模型 、交通流模型、经 济模型、 基因模型等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3308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引例</a:t>
            </a:r>
            <a:r>
              <a:rPr sz="3600" spc="114" dirty="0"/>
              <a:t>：</a:t>
            </a:r>
            <a:r>
              <a:rPr sz="3600" spc="100" dirty="0"/>
              <a:t>生命</a:t>
            </a:r>
            <a:r>
              <a:rPr sz="3600" spc="114" dirty="0"/>
              <a:t>游</a:t>
            </a:r>
            <a:r>
              <a:rPr sz="3600" dirty="0"/>
              <a:t>戏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406778" y="1421262"/>
            <a:ext cx="9447530" cy="456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45235">
              <a:lnSpc>
                <a:spcPct val="150000"/>
              </a:lnSpc>
              <a:spcBef>
                <a:spcPts val="95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命游戏是一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零玩家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游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戏，它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包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括</a:t>
            </a:r>
            <a:r>
              <a:rPr sz="28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sz="2800" b="1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维矩</a:t>
            </a:r>
            <a:r>
              <a:rPr sz="28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形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世界，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这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个世界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的每个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格居住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3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b="1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活着的或死</a:t>
            </a:r>
            <a:r>
              <a:rPr sz="28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800" b="1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胞。一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细胞在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下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一个时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刻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生死取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决</a:t>
            </a:r>
            <a:r>
              <a:rPr sz="2800" spc="20" dirty="0">
                <a:latin typeface="宋体" panose="02010600030101010101" pitchFamily="2" charset="-122"/>
                <a:cs typeface="宋体" panose="02010600030101010101" pitchFamily="2" charset="-122"/>
              </a:rPr>
              <a:t>于</a:t>
            </a:r>
            <a:r>
              <a:rPr sz="2800" b="1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相邻</a:t>
            </a:r>
            <a:r>
              <a:rPr sz="28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八</a:t>
            </a:r>
            <a:r>
              <a:rPr sz="2800" b="1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个方</a:t>
            </a:r>
            <a:r>
              <a:rPr sz="28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格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中活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的或死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的细胞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数量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 spc="1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1245235">
              <a:lnSpc>
                <a:spcPct val="15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果相邻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格活着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细胞数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量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过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，这个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胞会因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资源匮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乏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而在下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个时刻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死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去；</a:t>
            </a:r>
            <a:endParaRPr sz="2800" spc="-5" dirty="0">
              <a:solidFill>
                <a:srgbClr val="FF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1245235">
              <a:lnSpc>
                <a:spcPct val="15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果周围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活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细胞过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少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，这个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胞会因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太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孤单而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死</a:t>
            </a:r>
            <a:r>
              <a:rPr sz="2800" spc="2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去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165" y="1025169"/>
            <a:ext cx="11402060" cy="53968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800" b="1" spc="15" dirty="0">
                <a:latin typeface="Microsoft JhengHei" panose="020B0604030504040204" charset="-120"/>
                <a:cs typeface="Microsoft JhengHei" panose="020B0604030504040204" charset="-120"/>
              </a:rPr>
              <a:t>每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个格子</a:t>
            </a:r>
            <a:r>
              <a:rPr sz="2800" b="1" spc="1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生死遵</a:t>
            </a:r>
            <a:r>
              <a:rPr sz="2800" b="1" spc="15" dirty="0">
                <a:latin typeface="Microsoft JhengHei" panose="020B0604030504040204" charset="-120"/>
                <a:cs typeface="Microsoft JhengHei" panose="020B0604030504040204" charset="-120"/>
              </a:rPr>
              <a:t>循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下面的</a:t>
            </a:r>
            <a:r>
              <a:rPr sz="2800" b="1" spc="15" dirty="0"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则</a:t>
            </a: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362585" indent="711200">
              <a:lnSpc>
                <a:spcPct val="125000"/>
              </a:lnSpc>
              <a:spcBef>
                <a:spcPts val="600"/>
              </a:spcBef>
              <a:buAutoNum type="arabicPeriod"/>
              <a:tabLst>
                <a:tab pos="14351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果一个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胞周围</a:t>
            </a:r>
            <a:r>
              <a:rPr sz="2800" spc="15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spc="-15" dirty="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为生（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个细胞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围共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），则该细胞为生（即该细胞若原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先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为死则转为生，若原先为生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保持不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变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80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362585" indent="711200">
              <a:lnSpc>
                <a:spcPct val="125000"/>
              </a:lnSpc>
              <a:spcBef>
                <a:spcPts val="600"/>
              </a:spcBef>
              <a:buAutoNum type="arabicPeriod"/>
              <a:tabLst>
                <a:tab pos="1435100" algn="l"/>
              </a:tabLst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39750" indent="711200">
              <a:lnSpc>
                <a:spcPct val="125000"/>
              </a:lnSpc>
              <a:spcBef>
                <a:spcPts val="600"/>
              </a:spcBef>
              <a:buAutoNum type="arabicPeriod"/>
              <a:tabLst>
                <a:tab pos="14351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果一个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胞周围</a:t>
            </a:r>
            <a:r>
              <a:rPr sz="2800" spc="15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spc="-15" dirty="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为生，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该细胞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生死状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保持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不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变</a:t>
            </a:r>
            <a:endParaRPr sz="280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39750" indent="711200">
              <a:lnSpc>
                <a:spcPct val="125000"/>
              </a:lnSpc>
              <a:spcBef>
                <a:spcPts val="600"/>
              </a:spcBef>
              <a:buAutoNum type="arabicPeriod"/>
              <a:tabLst>
                <a:tab pos="1435100" algn="l"/>
              </a:tabLst>
            </a:pPr>
            <a:endParaRPr sz="280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39750" indent="711200">
              <a:lnSpc>
                <a:spcPct val="125000"/>
              </a:lnSpc>
              <a:spcBef>
                <a:spcPts val="600"/>
              </a:spcBef>
              <a:buAutoNum type="arabicPeriod"/>
              <a:tabLst>
                <a:tab pos="14351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其它情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况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下，该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死。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200">
              <a:lnSpc>
                <a:spcPct val="125000"/>
              </a:lnSpc>
              <a:spcBef>
                <a:spcPts val="600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设定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像中每个像素的初始状态后依据上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述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的游戏规则演绎生命的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变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化，由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于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初始状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和迭代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次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数不同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将会得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到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令人叹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服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的优美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r>
              <a:rPr sz="2800" spc="3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28968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生命</a:t>
            </a:r>
            <a:r>
              <a:rPr sz="3600" spc="114" dirty="0"/>
              <a:t>游</a:t>
            </a:r>
            <a:r>
              <a:rPr sz="3600" dirty="0"/>
              <a:t>戏</a:t>
            </a:r>
            <a:r>
              <a:rPr lang="zh-CN" sz="3600" dirty="0"/>
              <a:t>规则</a:t>
            </a:r>
            <a:endParaRPr lang="zh-CN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47659" y="1337567"/>
            <a:ext cx="5613854" cy="1814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415" y="3276853"/>
            <a:ext cx="4796569" cy="29447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30607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生命</a:t>
            </a:r>
            <a:r>
              <a:rPr sz="3600" spc="114" dirty="0"/>
              <a:t>游</a:t>
            </a:r>
            <a:r>
              <a:rPr sz="3600" dirty="0"/>
              <a:t>戏</a:t>
            </a:r>
            <a:r>
              <a:rPr lang="zh-CN" sz="3600" dirty="0"/>
              <a:t>规则</a:t>
            </a:r>
            <a:endParaRPr lang="zh-CN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27501" y="1691417"/>
            <a:ext cx="6845490" cy="38178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4415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 spc="100" dirty="0"/>
              <a:t>稳定循环的</a:t>
            </a:r>
            <a:r>
              <a:rPr sz="3600" spc="100" dirty="0"/>
              <a:t>生命</a:t>
            </a:r>
            <a:r>
              <a:rPr sz="3600" spc="114" dirty="0"/>
              <a:t>游</a:t>
            </a:r>
            <a:r>
              <a:rPr sz="3600" dirty="0"/>
              <a:t>戏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646" y="1305438"/>
            <a:ext cx="927100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0">
              <a:lnSpc>
                <a:spcPct val="150000"/>
              </a:lnSpc>
              <a:spcBef>
                <a:spcPts val="95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最为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著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名的是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翔机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(Glider</a:t>
            </a:r>
            <a:r>
              <a:rPr sz="2800" spc="-4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Gun)的图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，它可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以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周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性生产滑翔机发射器，每个发射器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还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能再发射滑翔机。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500" y="172085"/>
            <a:ext cx="29927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100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Glider Gun</a:t>
            </a:r>
            <a:endParaRPr lang="en-US" sz="3600" b="1" spc="100" dirty="0">
              <a:solidFill>
                <a:srgbClr val="FFFF00"/>
              </a:solidFill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pic>
        <p:nvPicPr>
          <p:cNvPr id="4" name="图片 3" descr="www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860" y="2743200"/>
            <a:ext cx="5700395" cy="36074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1895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生命</a:t>
            </a:r>
            <a:r>
              <a:rPr sz="3600" spc="114" dirty="0"/>
              <a:t>游</a:t>
            </a:r>
            <a:r>
              <a:rPr sz="3600" dirty="0"/>
              <a:t>戏</a:t>
            </a:r>
            <a:endParaRPr sz="3600"/>
          </a:p>
        </p:txBody>
      </p:sp>
      <p:pic>
        <p:nvPicPr>
          <p:cNvPr id="4" name="图片 3" descr="src=http___pic2.zhimg.com_v2-0e3ff23b9d1a782d5678e3abec24ffb9_b.gif&amp;refer=http___pic2.zh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325" y="1600200"/>
            <a:ext cx="7244715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2110740"/>
            <a:ext cx="8881745" cy="395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•</a:t>
            </a:r>
            <a:r>
              <a:rPr lang="en-US" sz="280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800" b="1">
                <a:latin typeface="宋体" panose="02010600030101010101" pitchFamily="2" charset="-122"/>
                <a:cs typeface="宋体" panose="02010600030101010101" pitchFamily="2" charset="-122"/>
              </a:rPr>
              <a:t>数学</a:t>
            </a: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是研究现实世界数量关系和空间形式的科学。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• 数学的产生和发展一直和数学模型紧密相连。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sz="2800" b="1">
                <a:latin typeface="宋体" panose="02010600030101010101" pitchFamily="2" charset="-122"/>
                <a:cs typeface="宋体" panose="02010600030101010101" pitchFamily="2" charset="-122"/>
              </a:rPr>
              <a:t>数学模型</a:t>
            </a: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具有</a:t>
            </a:r>
            <a:r>
              <a:rPr sz="2800" b="1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预测，判别，解释</a:t>
            </a: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三大作用，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其中预测是数学模型价值最重要的体现。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数学与</a:t>
            </a:r>
            <a:r>
              <a:rPr lang="zh-CN" sz="3600"/>
              <a:t>数学模型</a:t>
            </a:r>
            <a:endParaRPr lang="zh-CN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概念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90927" y="2634640"/>
            <a:ext cx="82029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06755" algn="just">
              <a:lnSpc>
                <a:spcPct val="150000"/>
              </a:lnSpc>
              <a:spcBef>
                <a:spcPts val="100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上是定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在一个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由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具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离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散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、有 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限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状态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组成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元胞空</a:t>
            </a: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上，并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照一定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局部 </a:t>
            </a: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，在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离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散的时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间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维</a:t>
            </a: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上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演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化的动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力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学系统。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60642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元胞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16454" y="1255146"/>
            <a:ext cx="8561705" cy="4247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又可称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单元、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胞或基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，是元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自动机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最基本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组成部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布在离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散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的一维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二维或 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维欧几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德空间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晶格点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上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2800" spc="-2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具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以下特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9570" indent="-357505">
              <a:lnSpc>
                <a:spcPct val="100000"/>
              </a:lnSpc>
              <a:buSzPct val="96000"/>
              <a:buAutoNum type="arabicPeriod"/>
              <a:tabLst>
                <a:tab pos="370205" algn="l"/>
              </a:tabLst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元胞自动机最基本的单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宋体" panose="02010600030101010101" pitchFamily="2" charset="-122"/>
              <a:buAutoNum type="arabicPeriod"/>
            </a:pPr>
            <a:endParaRPr sz="21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9570" indent="-357505">
              <a:lnSpc>
                <a:spcPct val="100000"/>
              </a:lnSpc>
              <a:buSzPct val="96000"/>
              <a:buAutoNum type="arabicPeriod"/>
              <a:tabLst>
                <a:tab pos="370205" algn="l"/>
              </a:tabLst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元胞有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记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忆贮存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态的功</a:t>
            </a:r>
            <a:r>
              <a:rPr sz="2800" spc="15" dirty="0">
                <a:latin typeface="宋体" panose="02010600030101010101" pitchFamily="2" charset="-122"/>
                <a:cs typeface="宋体" panose="02010600030101010101" pitchFamily="2" charset="-122"/>
              </a:rPr>
              <a:t>能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宋体" panose="02010600030101010101" pitchFamily="2" charset="-122"/>
              <a:buAutoNum type="arabicPeriod"/>
            </a:pPr>
            <a:endParaRPr sz="20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69570" indent="-357505">
              <a:lnSpc>
                <a:spcPct val="100000"/>
              </a:lnSpc>
              <a:buSzPct val="96000"/>
              <a:buAutoNum type="arabicPeriod"/>
              <a:tabLst>
                <a:tab pos="370205" algn="l"/>
              </a:tabLst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所有元胞状态都安照元胞规则不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断更新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9664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状态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35376" y="1275105"/>
            <a:ext cx="8594090" cy="38957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622300" indent="-609600" algn="just">
              <a:lnSpc>
                <a:spcPct val="100000"/>
              </a:lnSpc>
              <a:spcBef>
                <a:spcPts val="1105"/>
              </a:spcBef>
              <a:buClr>
                <a:srgbClr val="B16B01"/>
              </a:buClr>
              <a:buFont typeface="Wingdings" panose="05000000000000000000"/>
              <a:buChar char=""/>
              <a:tabLst>
                <a:tab pos="622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元胞的状态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可以</a:t>
            </a:r>
            <a:r>
              <a:rPr sz="2800" spc="30" dirty="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2800" spc="-5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二进</a:t>
            </a:r>
            <a:r>
              <a:rPr sz="2800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制</a:t>
            </a:r>
            <a:r>
              <a:rPr sz="2800" spc="-5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形式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800" b="1" dirty="0">
                <a:solidFill>
                  <a:srgbClr val="FFCC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（</a:t>
            </a:r>
            <a:r>
              <a:rPr sz="2800" b="1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800" b="1" dirty="0">
                <a:solidFill>
                  <a:srgbClr val="FFCC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2800" b="1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b="1" dirty="0">
                <a:solidFill>
                  <a:srgbClr val="FFCC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22300" marR="48260" algn="just">
              <a:lnSpc>
                <a:spcPct val="130000"/>
              </a:lnSpc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（生，死）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，（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、白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800" spc="685" dirty="0">
                <a:latin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；也可以在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15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有限整 </a:t>
            </a:r>
            <a:r>
              <a:rPr sz="2800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spc="5" dirty="0">
                <a:solidFill>
                  <a:srgbClr val="FF993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内</a:t>
            </a:r>
            <a:r>
              <a:rPr sz="2800" b="1" spc="-5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内取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值：如交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领域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CA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模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型中，有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 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胞状态可</a:t>
            </a:r>
            <a:r>
              <a:rPr sz="2800" spc="10" dirty="0">
                <a:latin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sz="2800" b="1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[-</a:t>
            </a:r>
            <a:r>
              <a:rPr sz="2800" b="1" dirty="0">
                <a:solidFill>
                  <a:srgbClr val="FFCC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2800" b="1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Vmax+1)</a:t>
            </a:r>
            <a:r>
              <a:rPr sz="2800" b="1" dirty="0">
                <a:solidFill>
                  <a:srgbClr val="FFCC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～</a:t>
            </a:r>
            <a:r>
              <a:rPr sz="2800" b="1" dirty="0">
                <a:solidFill>
                  <a:srgbClr val="FFCC00"/>
                </a:solidFill>
                <a:latin typeface="Times New Roman" panose="02020603050405020304"/>
                <a:cs typeface="Times New Roman" panose="02020603050405020304"/>
              </a:rPr>
              <a:t>Vmax+1)]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之间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取值。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622300" marR="5080" indent="-609600">
              <a:lnSpc>
                <a:spcPct val="130000"/>
              </a:lnSpc>
              <a:buClr>
                <a:srgbClr val="B16B01"/>
              </a:buClr>
              <a:buFont typeface="Wingdings" panose="05000000000000000000"/>
              <a:buChar char=""/>
              <a:tabLst>
                <a:tab pos="621665" algn="l"/>
                <a:tab pos="622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态参量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严格意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上</a:t>
            </a:r>
            <a:r>
              <a:rPr sz="2800" spc="2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只能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个状态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参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量；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是，在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际应用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，可以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具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有多个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态参量。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6915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元胞空间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70582" y="1079118"/>
            <a:ext cx="9412605" cy="5247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胞空间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35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胞所分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在的空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网点集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合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就是这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间。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857885">
              <a:lnSpc>
                <a:spcPct val="160000"/>
              </a:lnSpc>
              <a:spcBef>
                <a:spcPts val="5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上，它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可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以是任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意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维数的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欧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几里德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空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间规则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划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分。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目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前研究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多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集中在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维和二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元胞自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机上。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于一维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动机。元胞空间的划分只有一种。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高维的元胞自动机， </a:t>
            </a:r>
            <a:r>
              <a:rPr sz="2800" spc="-138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胞空间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划分则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可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能有多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种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形式。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对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于最为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常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见的二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维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自动机。二维元胞空间通常可按三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角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、四方或六边形三种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格排列。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60439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元胞空间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73095" y="1254252"/>
            <a:ext cx="4695444" cy="47564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448804" y="1057228"/>
            <a:ext cx="4446270" cy="551434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所有的元胞被置放在一个网格</a:t>
            </a:r>
            <a:r>
              <a:rPr sz="2400" spc="-3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75285" marR="99695" indent="-363220">
              <a:lnSpc>
                <a:spcPct val="15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375920" algn="l"/>
                <a:tab pos="342392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最简单的是一维网格,	所有元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胞排成一条线.</a:t>
            </a:r>
            <a:r>
              <a:rPr sz="2400" spc="2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模拟单车道 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的交通流时就是一维情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况.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75285" marR="99695" indent="-363220" algn="just">
              <a:lnSpc>
                <a:spcPct val="150000"/>
              </a:lnSpc>
              <a:buFont typeface="Wingdings" panose="05000000000000000000"/>
              <a:buChar char=""/>
              <a:tabLst>
                <a:tab pos="37592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最常用的是二维网格,</a:t>
            </a:r>
            <a:r>
              <a:rPr sz="2400" spc="-1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所有元 胞排列在一个面内.</a:t>
            </a:r>
            <a:r>
              <a:rPr sz="2400" spc="-1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如在模拟 森林火灾时就是二维情况.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75285" marR="252095" indent="-363220" algn="just">
              <a:lnSpc>
                <a:spcPct val="150000"/>
              </a:lnSpc>
              <a:buFont typeface="Wingdings" panose="05000000000000000000"/>
              <a:buChar char=""/>
              <a:tabLst>
                <a:tab pos="375920" algn="l"/>
              </a:tabLst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较复杂的可以是三维网格或 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者更高维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sz="2400" spc="-4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spc="-5" dirty="0">
                <a:latin typeface="宋体" panose="02010600030101010101" pitchFamily="2" charset="-122"/>
                <a:cs typeface="宋体" panose="02010600030101010101" pitchFamily="2" charset="-122"/>
              </a:rPr>
              <a:t>模拟人体内的三 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维肿瘤生长时就是三维情况.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9232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元胞空间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83840" y="1234440"/>
            <a:ext cx="34645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900" spc="275" dirty="0">
                <a:solidFill>
                  <a:srgbClr val="F1F4F5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900" b="1" spc="275" dirty="0">
                <a:solidFill>
                  <a:srgbClr val="F1F4F5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b="1" spc="275" dirty="0">
                <a:latin typeface="PMingLiU-ExtB" panose="02020500000000000000" charset="-120"/>
                <a:cs typeface="PMingLiU-ExtB" panose="02020500000000000000" charset="-120"/>
              </a:rPr>
              <a:t>常用的二维元胞网格</a:t>
            </a:r>
            <a:endParaRPr sz="2400" b="1">
              <a:latin typeface="PMingLiU-ExtB" panose="02020500000000000000" charset="-120"/>
              <a:cs typeface="PMingLiU-ExtB" panose="02020500000000000000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26307" y="2023872"/>
            <a:ext cx="7990332" cy="25877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05047" y="4896103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PMingLiU-ExtB" panose="02020500000000000000" charset="-120"/>
                <a:cs typeface="PMingLiU-ExtB" panose="02020500000000000000" charset="-120"/>
              </a:rPr>
              <a:t>正方形网格</a:t>
            </a:r>
            <a:endParaRPr sz="2800">
              <a:latin typeface="PMingLiU-ExtB" panose="02020500000000000000" charset="-120"/>
              <a:cs typeface="PMingLiU-ExtB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5202" y="4896103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PMingLiU-ExtB" panose="02020500000000000000" charset="-120"/>
                <a:cs typeface="PMingLiU-ExtB" panose="02020500000000000000" charset="-120"/>
              </a:rPr>
              <a:t>三角形网格</a:t>
            </a:r>
            <a:endParaRPr sz="2800">
              <a:latin typeface="PMingLiU-ExtB" panose="02020500000000000000" charset="-120"/>
              <a:cs typeface="PMingLiU-ExtB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1733" y="4896103"/>
            <a:ext cx="1800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PMingLiU-ExtB" panose="02020500000000000000" charset="-120"/>
                <a:cs typeface="PMingLiU-ExtB" panose="02020500000000000000" charset="-120"/>
              </a:rPr>
              <a:t>六边形网格</a:t>
            </a:r>
            <a:endParaRPr sz="2800">
              <a:latin typeface="PMingLiU-ExtB" panose="02020500000000000000" charset="-120"/>
              <a:cs typeface="PMingLiU-ExtB" panose="02020500000000000000" charset="-12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8337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元胞空间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17164" y="1534667"/>
            <a:ext cx="7700772" cy="40172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7289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邻居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04058" y="1039495"/>
            <a:ext cx="8296275" cy="1228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ts val="2735"/>
              </a:lnSpc>
              <a:spcBef>
                <a:spcPts val="100"/>
              </a:spcBef>
            </a:pPr>
            <a:r>
              <a:rPr sz="2400" spc="85" dirty="0">
                <a:latin typeface="宋体" panose="02010600030101010101" pitchFamily="2" charset="-122"/>
                <a:cs typeface="宋体" panose="02010600030101010101" pitchFamily="2" charset="-122"/>
              </a:rPr>
              <a:t>对于一个元</a:t>
            </a:r>
            <a:r>
              <a:rPr sz="2400" spc="7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400" spc="8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400" spc="85" dirty="0">
                <a:latin typeface="宋体" panose="02010600030101010101" pitchFamily="2" charset="-122"/>
                <a:cs typeface="宋体" panose="02010600030101010101" pitchFamily="2" charset="-122"/>
              </a:rPr>
              <a:t>在空间位置上与它相邻的元胞称为它</a:t>
            </a:r>
            <a:r>
              <a:rPr sz="2400" spc="5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400" b="1" spc="95" dirty="0">
                <a:latin typeface="宋体" panose="02010600030101010101" pitchFamily="2" charset="-122"/>
                <a:cs typeface="宋体" panose="02010600030101010101" pitchFamily="2" charset="-122"/>
              </a:rPr>
              <a:t>邻元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ts val="2735"/>
              </a:lnSpc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（有时也称作邻居）。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3660">
              <a:lnSpc>
                <a:spcPct val="100000"/>
              </a:lnSpc>
              <a:spcBef>
                <a:spcPts val="1115"/>
              </a:spcBef>
            </a:pP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所有由邻元组成的区域称为它</a:t>
            </a:r>
            <a:r>
              <a:rPr sz="2400" spc="-3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</a:rPr>
              <a:t>邻域</a:t>
            </a:r>
            <a:r>
              <a:rPr sz="240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66060" y="2796539"/>
            <a:ext cx="8912352" cy="30053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59905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规则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边界条件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48736" y="1312951"/>
            <a:ext cx="802576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则：元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自动机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关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于元胞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局部演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r>
              <a:rPr sz="2800" spc="30" dirty="0"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800" spc="-15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即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元胞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态转换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规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则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有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个通用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描</a:t>
            </a:r>
            <a:r>
              <a:rPr sz="2800" spc="15" dirty="0">
                <a:latin typeface="宋体" panose="02010600030101010101" pitchFamily="2" charset="-122"/>
                <a:cs typeface="宋体" panose="02010600030101010101" pitchFamily="2" charset="-122"/>
              </a:rPr>
              <a:t>述</a:t>
            </a:r>
            <a:r>
              <a:rPr sz="2800" spc="-15" dirty="0"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心元胞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下一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状态由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中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心元胞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当前状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和其邻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居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的当前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照一定的规则确定。可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,元胞状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转换规则是一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动力学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函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其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质是一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状态转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移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函</a:t>
            </a:r>
            <a:r>
              <a:rPr sz="2800" spc="20" dirty="0"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spc="-15" dirty="0">
                <a:latin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这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个函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构造了一种简单的、离散的空间和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时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间范围的局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物理成分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60915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边界条件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68372" y="992250"/>
            <a:ext cx="8912225" cy="498284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spc="10" dirty="0">
                <a:solidFill>
                  <a:srgbClr val="2583C5"/>
                </a:solidFill>
                <a:latin typeface="Microsoft JhengHei" panose="020B0604030504040204" charset="-120"/>
                <a:cs typeface="Microsoft JhengHei" panose="020B0604030504040204" charset="-120"/>
              </a:rPr>
              <a:t>边界条件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3505" marR="5080" indent="523875">
              <a:lnSpc>
                <a:spcPct val="120000"/>
              </a:lnSpc>
              <a:spcBef>
                <a:spcPts val="20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在理论上，元胞空间通常是在各维向上是无限延展的，这有利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于在理论上的推理和研究。但是在实际应用过程中，我们无法在 计算机上实现这一理想条件，因此，需要定义不同的边界条件。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81685">
              <a:lnSpc>
                <a:spcPct val="100000"/>
              </a:lnSpc>
              <a:spcBef>
                <a:spcPts val="765"/>
              </a:spcBef>
            </a:pPr>
            <a:r>
              <a:rPr sz="2400" b="1" spc="10" dirty="0">
                <a:solidFill>
                  <a:srgbClr val="2583C5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三种类型</a:t>
            </a:r>
            <a:r>
              <a:rPr sz="2400" b="1" dirty="0"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周期型、反射型和定值型。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1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03505" marR="7620" indent="-91440">
              <a:lnSpc>
                <a:spcPct val="120000"/>
              </a:lnSpc>
              <a:spcBef>
                <a:spcPts val="5"/>
              </a:spcBef>
              <a:tabLst>
                <a:tab pos="4854575" algn="l"/>
              </a:tabLst>
            </a:pPr>
            <a:r>
              <a:rPr sz="2400" b="1" spc="5" dirty="0">
                <a:solidFill>
                  <a:srgbClr val="2583C5"/>
                </a:solidFill>
                <a:latin typeface="Microsoft JhengHei" panose="020B0604030504040204" charset="-120"/>
                <a:cs typeface="Microsoft JhengHei" panose="020B0604030504040204" charset="-120"/>
              </a:rPr>
              <a:t>周期型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：是指相对边界连接起来的元胞空间。对于一维空间，元胞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空间表现为一个首尾相接的“圈”。对于二维空间，上下相接， </a:t>
            </a:r>
            <a:r>
              <a:rPr sz="2400" b="1" spc="1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左右相接。而形成一个拓扑圆环</a:t>
            </a: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面	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，形似车胎或甜点圈。周期型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空间与无限空间最为接近，在理论探讨时，常以此类空间型作为 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试验。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6320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48111" y="1448054"/>
          <a:ext cx="1769110" cy="5430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9425"/>
              </a:tblGrid>
              <a:tr h="1349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288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lang="zh-CN" sz="2800">
                          <a:latin typeface="PMingLiU-ExtB" panose="02020500000000000000" charset="-120"/>
                          <a:cs typeface="PMingLiU-ExtB" panose="02020500000000000000" charset="-120"/>
                        </a:rPr>
                        <a:t>实物模型</a:t>
                      </a:r>
                      <a:endParaRPr lang="zh-CN" sz="2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1349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sz="2800" dirty="0">
                        <a:solidFill>
                          <a:srgbClr val="64757C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800" b="1" dirty="0">
                          <a:solidFill>
                            <a:srgbClr val="64757C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物理模型</a:t>
                      </a:r>
                      <a:endParaRPr lang="zh-CN" sz="2800" b="1" dirty="0">
                        <a:solidFill>
                          <a:srgbClr val="64757C"/>
                        </a:solidFill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1349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800">
                          <a:latin typeface="PMingLiU-ExtB" panose="02020500000000000000" charset="-120"/>
                          <a:cs typeface="PMingLiU-ExtB" panose="02020500000000000000" charset="-120"/>
                        </a:rPr>
                        <a:t>符号模型</a:t>
                      </a:r>
                      <a:endParaRPr lang="zh-CN" sz="2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F0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00654" y="1066952"/>
            <a:ext cx="8509635" cy="395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玩具、照片、飞机、火箭模型…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水箱中的舰艇、风洞中的飞机…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sz="2800">
                <a:latin typeface="宋体" panose="02010600030101010101" pitchFamily="2" charset="-122"/>
                <a:cs typeface="宋体" panose="02010600030101010101" pitchFamily="2" charset="-122"/>
              </a:rPr>
              <a:t>地图、电路图、分子结构图…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从现实对象到数学</a:t>
            </a:r>
            <a:r>
              <a:rPr lang="zh-CN" sz="3600"/>
              <a:t>模型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2362200" y="5638800"/>
            <a:ext cx="75063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模型是为了一定目的，对客观事物的一部分进行</a:t>
            </a:r>
            <a:r>
              <a:rPr lang="zh-CN" altLang="en-US" sz="2800" b="1">
                <a:solidFill>
                  <a:srgbClr val="FF0000"/>
                </a:solidFill>
              </a:rPr>
              <a:t>简缩、抽象、提炼</a:t>
            </a:r>
            <a:r>
              <a:rPr lang="zh-CN" altLang="en-US" sz="2800"/>
              <a:t>出来的原型的替代物.</a:t>
            </a:r>
            <a:endParaRPr lang="zh-CN" altLang="en-US"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28749" y="999744"/>
          <a:ext cx="1476375" cy="5216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/>
              </a:tblGrid>
              <a:tr h="774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7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概念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38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4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状态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元胞空间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邻居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2F5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dirty="0">
                          <a:solidFill>
                            <a:srgbClr val="64757C"/>
                          </a:solidFill>
                          <a:latin typeface="PMingLiU-ExtB" panose="02020500000000000000" charset="-120"/>
                          <a:cs typeface="PMingLiU-ExtB" panose="02020500000000000000" charset="-120"/>
                        </a:rPr>
                        <a:t>规则</a:t>
                      </a:r>
                      <a:endParaRPr sz="1800">
                        <a:latin typeface="PMingLiU-ExtB" panose="02020500000000000000" charset="-120"/>
                        <a:cs typeface="PMingLiU-ExtB" panose="02020500000000000000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0F9"/>
                    </a:solidFill>
                  </a:tcPr>
                </a:tc>
              </a:tr>
              <a:tr h="7404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1800" b="1" spc="10" dirty="0">
                          <a:solidFill>
                            <a:srgbClr val="FF0000"/>
                          </a:solidFill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边界条件</a:t>
                      </a:r>
                      <a:endParaRPr sz="18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2051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CE2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35000" y="10335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00" y="6219825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55464" y="1735835"/>
            <a:ext cx="3816095" cy="42367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60337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元胞</a:t>
            </a:r>
            <a:r>
              <a:rPr sz="3600" spc="114" dirty="0"/>
              <a:t>自</a:t>
            </a:r>
            <a:r>
              <a:rPr sz="3600" spc="100" dirty="0"/>
              <a:t>动机</a:t>
            </a:r>
            <a:r>
              <a:rPr sz="3600" spc="114" dirty="0"/>
              <a:t>的</a:t>
            </a:r>
            <a:r>
              <a:rPr sz="3600" spc="100" dirty="0"/>
              <a:t>定义</a:t>
            </a:r>
            <a:r>
              <a:rPr sz="3600" spc="114" dirty="0"/>
              <a:t>与</a:t>
            </a:r>
            <a:r>
              <a:rPr sz="3600" spc="100" dirty="0"/>
              <a:t>构</a:t>
            </a:r>
            <a:r>
              <a:rPr sz="3600" dirty="0"/>
              <a:t>成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35102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/>
              <a:t>森林火灾</a:t>
            </a:r>
            <a:r>
              <a:rPr lang="zh-CN" altLang="en-US" sz="3600"/>
              <a:t>模拟</a:t>
            </a:r>
            <a:endParaRPr lang="zh-CN" altLang="en-US" sz="3600"/>
          </a:p>
        </p:txBody>
      </p:sp>
      <p:pic>
        <p:nvPicPr>
          <p:cNvPr id="5" name="图片 4" descr="QQ图片20210331191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95400"/>
            <a:ext cx="4743450" cy="4724400"/>
          </a:xfrm>
          <a:prstGeom prst="rect">
            <a:avLst/>
          </a:prstGeom>
        </p:spPr>
      </p:pic>
      <p:pic>
        <p:nvPicPr>
          <p:cNvPr id="6" name="图片 5" descr="QQ图片202103311915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95400"/>
            <a:ext cx="4753610" cy="4725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07870" y="6274435"/>
            <a:ext cx="218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火灾地点</a:t>
            </a:r>
            <a:r>
              <a:rPr lang="zh-CN" altLang="en-US"/>
              <a:t>累计图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39025" y="6235700"/>
            <a:ext cx="2466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元胞自动机</a:t>
            </a:r>
            <a:r>
              <a:rPr lang="zh-CN" altLang="en-US"/>
              <a:t>模拟图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28905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基础状态</a:t>
            </a:r>
            <a:r>
              <a:rPr lang="zh-CN" sz="3600"/>
              <a:t>变化</a:t>
            </a:r>
            <a:endParaRPr lang="zh-CN" sz="3600"/>
          </a:p>
        </p:txBody>
      </p:sp>
      <p:pic>
        <p:nvPicPr>
          <p:cNvPr id="5" name="图片 4" descr="QQ图片202103311915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143000"/>
            <a:ext cx="10734675" cy="3000375"/>
          </a:xfrm>
          <a:prstGeom prst="rect">
            <a:avLst/>
          </a:prstGeom>
        </p:spPr>
      </p:pic>
      <p:pic>
        <p:nvPicPr>
          <p:cNvPr id="8" name="图片 7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14800"/>
            <a:ext cx="10591800" cy="2543175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600"/>
            <a:ext cx="1019175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35896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传播速度及</a:t>
            </a:r>
            <a:r>
              <a:rPr lang="zh-CN" sz="3600"/>
              <a:t>风向</a:t>
            </a:r>
            <a:endParaRPr lang="zh-CN" sz="3600"/>
          </a:p>
        </p:txBody>
      </p:sp>
      <p:pic>
        <p:nvPicPr>
          <p:cNvPr id="5" name="图片 4" descr="QQ图片202103311919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1371600"/>
            <a:ext cx="10696575" cy="3124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4000" y="4876800"/>
            <a:ext cx="8944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森林火灾元胞自动机邻居着火概率图。图一为经典森林火灾元胞自动机；图二为改进森林火灾元胞自动机；图三为考虑（西）风向的森林火灾元胞自动机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18954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测试</a:t>
            </a:r>
            <a:r>
              <a:rPr lang="zh-CN" sz="3600"/>
              <a:t>结果</a:t>
            </a:r>
            <a:endParaRPr lang="zh-CN" sz="3600"/>
          </a:p>
        </p:txBody>
      </p:sp>
      <p:pic>
        <p:nvPicPr>
          <p:cNvPr id="2" name="图片 1" descr="QQ图片20210331191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2133600"/>
            <a:ext cx="1088707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24244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地图</a:t>
            </a:r>
            <a:r>
              <a:rPr lang="zh-CN" sz="3600"/>
              <a:t>初始化</a:t>
            </a:r>
            <a:endParaRPr lang="zh-CN" sz="3600"/>
          </a:p>
        </p:txBody>
      </p:sp>
      <p:sp>
        <p:nvSpPr>
          <p:cNvPr id="8" name="文本框 7"/>
          <p:cNvSpPr txBox="1"/>
          <p:nvPr/>
        </p:nvSpPr>
        <p:spPr>
          <a:xfrm>
            <a:off x="5143500" y="6019800"/>
            <a:ext cx="1904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植被指数图</a:t>
            </a:r>
            <a:endParaRPr lang="zh-CN" altLang="en-US" sz="2400" b="1"/>
          </a:p>
        </p:txBody>
      </p:sp>
      <p:pic>
        <p:nvPicPr>
          <p:cNvPr id="2" name="图片 1" descr="QQ图片202103311923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033145"/>
            <a:ext cx="701040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33705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树密度的</a:t>
            </a:r>
            <a:r>
              <a:rPr lang="zh-CN" sz="3600"/>
              <a:t>影响</a:t>
            </a:r>
            <a:endParaRPr lang="zh-CN" sz="3600"/>
          </a:p>
        </p:txBody>
      </p:sp>
      <p:pic>
        <p:nvPicPr>
          <p:cNvPr id="2" name="图片 1" descr="QQ图片20210331193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066800"/>
            <a:ext cx="10944225" cy="4924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8120" y="6157595"/>
            <a:ext cx="3657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树密度为 16/64 = 0.25 的森林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67600" y="6157595"/>
            <a:ext cx="329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火灾能贯穿整片森林的概率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29063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综合模拟结果</a:t>
            </a:r>
            <a:endParaRPr lang="zh-CN" sz="3600"/>
          </a:p>
        </p:txBody>
      </p:sp>
      <p:pic>
        <p:nvPicPr>
          <p:cNvPr id="5" name="图片 4" descr="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752600"/>
            <a:ext cx="5295900" cy="3857625"/>
          </a:xfrm>
          <a:prstGeom prst="rect">
            <a:avLst/>
          </a:prstGeom>
        </p:spPr>
      </p:pic>
      <p:pic>
        <p:nvPicPr>
          <p:cNvPr id="6" name="图片 5" descr="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724025"/>
            <a:ext cx="5486400" cy="3914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62200" y="5715000"/>
            <a:ext cx="2012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/>
              <a:t>无</a:t>
            </a:r>
            <a:r>
              <a:rPr lang="zh-CN" altLang="en-US"/>
              <a:t>风模拟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182610" y="5718175"/>
            <a:ext cx="218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有风</a:t>
            </a:r>
            <a:r>
              <a:rPr lang="zh-CN" altLang="en-US"/>
              <a:t>模拟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33705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动态结果展示</a:t>
            </a:r>
            <a:endParaRPr lang="zh-CN" sz="3600"/>
          </a:p>
        </p:txBody>
      </p:sp>
      <p:pic>
        <p:nvPicPr>
          <p:cNvPr id="5" name="图片 4" descr="112735qx1oy9wcf1wzxu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1066800"/>
            <a:ext cx="6629400" cy="53682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105251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基于元胞自动机模拟新型肺炎病毒的传播和预防</a:t>
            </a:r>
            <a:endParaRPr sz="3600"/>
          </a:p>
        </p:txBody>
      </p:sp>
      <p:pic>
        <p:nvPicPr>
          <p:cNvPr id="2" name="图片 1" descr="QQ图片20210331194140"/>
          <p:cNvPicPr>
            <a:picLocks noChangeAspect="1"/>
          </p:cNvPicPr>
          <p:nvPr/>
        </p:nvPicPr>
        <p:blipFill>
          <a:blip r:embed="rId1"/>
          <a:srcRect t="9604"/>
          <a:stretch>
            <a:fillRect/>
          </a:stretch>
        </p:blipFill>
        <p:spPr>
          <a:xfrm>
            <a:off x="317500" y="1219200"/>
            <a:ext cx="6724650" cy="5140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86600" y="2590800"/>
            <a:ext cx="47847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</a:t>
            </a:r>
            <a:r>
              <a:rPr lang="zh-CN" altLang="en-US"/>
              <a:t>左图所示，有三种不同颜色的网格。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绿色网格表示健康的正常人；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红色网格表示被感染者；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蓝色网格表示携带潜伏者。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病毒在人群中的存在是由个体的颜色来表示的。</a:t>
            </a:r>
            <a:endParaRPr lang="zh-CN" altLang="en-US"/>
          </a:p>
          <a:p>
            <a:r>
              <a:rPr lang="zh-CN" altLang="en-US"/>
              <a:t>使用三种颜色：绿色的个体未受感染，蓝色的个体受到感染但其感染未知，红色的个体受到感染并且其感染已知。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00454" y="1560347"/>
            <a:ext cx="8509635" cy="391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lang="zh-CN" sz="2800">
                <a:latin typeface="宋体" panose="02010600030101010101" pitchFamily="2" charset="-122"/>
                <a:cs typeface="宋体" panose="02010600030101010101" pitchFamily="2" charset="-122"/>
              </a:rPr>
              <a:t>数学模型：对于一个现实对象，为了一个特定目的，根据其内在规律，作出必要的简化假设，运用适当的数学工具，得到的一个数学表述。</a:t>
            </a:r>
            <a:endParaRPr lang="zh-CN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endParaRPr lang="zh-CN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marR="5080" indent="711835" algn="just">
              <a:lnSpc>
                <a:spcPct val="150000"/>
              </a:lnSpc>
              <a:spcBef>
                <a:spcPts val="100"/>
              </a:spcBef>
            </a:pPr>
            <a:r>
              <a:rPr lang="zh-CN" sz="2800">
                <a:latin typeface="宋体" panose="02010600030101010101" pitchFamily="2" charset="-122"/>
                <a:cs typeface="宋体" panose="02010600030101010101" pitchFamily="2" charset="-122"/>
              </a:rPr>
              <a:t>数学建模：建立数学模型的全过程（包括表述、求解、解释、检验等）。</a:t>
            </a:r>
            <a:endParaRPr lang="zh-CN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数学模型和</a:t>
            </a:r>
            <a:r>
              <a:rPr lang="zh-CN" sz="3600"/>
              <a:t>数学建模</a:t>
            </a:r>
            <a:endParaRPr lang="zh-CN"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74098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总人口数对传染病传播的</a:t>
            </a:r>
            <a:r>
              <a:rPr lang="zh-CN" sz="3600"/>
              <a:t>影响</a:t>
            </a:r>
            <a:endParaRPr lang="zh-CN" sz="3600"/>
          </a:p>
        </p:txBody>
      </p:sp>
      <p:pic>
        <p:nvPicPr>
          <p:cNvPr id="5" name="图片 4" descr="QQ图片20210331194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371600"/>
            <a:ext cx="6029325" cy="4599940"/>
          </a:xfrm>
          <a:prstGeom prst="rect">
            <a:avLst/>
          </a:prstGeom>
        </p:spPr>
      </p:pic>
      <p:pic>
        <p:nvPicPr>
          <p:cNvPr id="6" name="图片 5" descr="QQ图片202103311945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2395"/>
            <a:ext cx="6007100" cy="4589145"/>
          </a:xfrm>
          <a:prstGeom prst="rect">
            <a:avLst/>
          </a:prstGeom>
        </p:spPr>
      </p:pic>
      <p:pic>
        <p:nvPicPr>
          <p:cNvPr id="7" name="图片 6" descr="QQ图片202103311945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066800"/>
            <a:ext cx="6829425" cy="516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74098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戴口罩对传染病传播的</a:t>
            </a:r>
            <a:r>
              <a:rPr lang="zh-CN" sz="3600"/>
              <a:t>影响</a:t>
            </a:r>
            <a:endParaRPr lang="zh-CN" sz="3600"/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447800"/>
            <a:ext cx="5948680" cy="4554855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5" y="1440180"/>
            <a:ext cx="5979795" cy="4562475"/>
          </a:xfrm>
          <a:prstGeom prst="rect">
            <a:avLst/>
          </a:prstGeom>
        </p:spPr>
      </p:pic>
      <p:pic>
        <p:nvPicPr>
          <p:cNvPr id="8" name="图片 7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67765"/>
            <a:ext cx="6810375" cy="511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98469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发烧感冒去医院检查频率对传染病传播的影响</a:t>
            </a:r>
            <a:endParaRPr sz="3600"/>
          </a:p>
        </p:txBody>
      </p:sp>
      <p:pic>
        <p:nvPicPr>
          <p:cNvPr id="5" name="图片 4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1513205"/>
            <a:ext cx="5835650" cy="4451985"/>
          </a:xfrm>
          <a:prstGeom prst="rect">
            <a:avLst/>
          </a:prstGeom>
        </p:spPr>
      </p:pic>
      <p:pic>
        <p:nvPicPr>
          <p:cNvPr id="6" name="图片 5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1524000"/>
            <a:ext cx="5850890" cy="4429760"/>
          </a:xfrm>
          <a:prstGeom prst="rect">
            <a:avLst/>
          </a:prstGeom>
        </p:spPr>
      </p:pic>
      <p:pic>
        <p:nvPicPr>
          <p:cNvPr id="7" name="图片 6" descr="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58240"/>
            <a:ext cx="6819900" cy="516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500" y="172085"/>
            <a:ext cx="117894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基于元胞自动机模拟新型肺炎病毒传播和预防动态模拟</a:t>
            </a:r>
            <a:r>
              <a:rPr lang="zh-CN" sz="3600"/>
              <a:t>图</a:t>
            </a:r>
            <a:endParaRPr lang="zh-CN" sz="3600"/>
          </a:p>
        </p:txBody>
      </p:sp>
      <p:pic>
        <p:nvPicPr>
          <p:cNvPr id="5" name="图片 4" descr="640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447800"/>
            <a:ext cx="5788660" cy="4411980"/>
          </a:xfrm>
          <a:prstGeom prst="rect">
            <a:avLst/>
          </a:prstGeom>
        </p:spPr>
      </p:pic>
      <p:pic>
        <p:nvPicPr>
          <p:cNvPr id="6" name="图片 5" descr="640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47800"/>
            <a:ext cx="5784850" cy="44088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-635"/>
            <a:ext cx="5939790" cy="6859270"/>
            <a:chOff x="-7620" y="2165604"/>
            <a:chExt cx="12207240" cy="2091055"/>
          </a:xfrm>
        </p:grpSpPr>
        <p:sp>
          <p:nvSpPr>
            <p:cNvPr id="3" name="object 3"/>
            <p:cNvSpPr/>
            <p:nvPr/>
          </p:nvSpPr>
          <p:spPr>
            <a:xfrm>
              <a:off x="0" y="2173224"/>
              <a:ext cx="12192000" cy="2075814"/>
            </a:xfrm>
            <a:custGeom>
              <a:avLst/>
              <a:gdLst/>
              <a:ahLst/>
              <a:cxnLst/>
              <a:rect l="l" t="t" r="r" b="b"/>
              <a:pathLst>
                <a:path w="12192000" h="2075814">
                  <a:moveTo>
                    <a:pt x="12192000" y="0"/>
                  </a:moveTo>
                  <a:lnTo>
                    <a:pt x="0" y="0"/>
                  </a:lnTo>
                  <a:lnTo>
                    <a:pt x="0" y="2075688"/>
                  </a:lnTo>
                  <a:lnTo>
                    <a:pt x="12192000" y="207568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173224"/>
              <a:ext cx="12192000" cy="2075814"/>
            </a:xfrm>
            <a:custGeom>
              <a:avLst/>
              <a:gdLst/>
              <a:ahLst/>
              <a:cxnLst/>
              <a:rect l="l" t="t" r="r" b="b"/>
              <a:pathLst>
                <a:path w="12192000" h="2075814">
                  <a:moveTo>
                    <a:pt x="0" y="2075688"/>
                  </a:moveTo>
                  <a:lnTo>
                    <a:pt x="12192000" y="2075688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075688"/>
                  </a:lnTo>
                  <a:close/>
                </a:path>
              </a:pathLst>
            </a:custGeom>
            <a:ln w="15240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3000" y="2438400"/>
            <a:ext cx="408686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0"/>
              </a:spcBef>
            </a:pPr>
            <a:r>
              <a:rPr sz="4800" spc="-200" dirty="0"/>
              <a:t>Thank</a:t>
            </a:r>
            <a:r>
              <a:rPr sz="4800" spc="105" dirty="0"/>
              <a:t> </a:t>
            </a:r>
            <a:r>
              <a:rPr sz="4800" spc="-355" dirty="0"/>
              <a:t>you</a:t>
            </a:r>
            <a:r>
              <a:rPr sz="4800" spc="114" dirty="0"/>
              <a:t> </a:t>
            </a:r>
            <a:r>
              <a:rPr sz="4800" spc="-420" dirty="0"/>
              <a:t>for</a:t>
            </a:r>
            <a:r>
              <a:rPr sz="4800" spc="114" dirty="0"/>
              <a:t> </a:t>
            </a:r>
            <a:br>
              <a:rPr sz="4800" spc="114" dirty="0"/>
            </a:br>
            <a:r>
              <a:rPr sz="4800" spc="-350" dirty="0"/>
              <a:t>your</a:t>
            </a:r>
            <a:r>
              <a:rPr sz="4800" spc="114" dirty="0"/>
              <a:t> </a:t>
            </a:r>
            <a:r>
              <a:rPr sz="4800" spc="-335" dirty="0"/>
              <a:t>attention！</a:t>
            </a:r>
            <a:endParaRPr sz="4800" spc="-335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228600"/>
            <a:ext cx="5960745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数学建模的</a:t>
            </a:r>
            <a:r>
              <a:rPr lang="zh-CN" sz="3600"/>
              <a:t>重要意义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1739265" y="1828800"/>
            <a:ext cx="8713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ym typeface="+mn-ea"/>
              </a:rPr>
              <a:t>• </a:t>
            </a:r>
            <a:r>
              <a:rPr lang="zh-CN" altLang="en-US" sz="2800"/>
              <a:t>电子计算机的出现及飞速发展</a:t>
            </a:r>
            <a:endParaRPr lang="zh-CN" altLang="en-US" sz="2800"/>
          </a:p>
          <a:p>
            <a:r>
              <a:rPr lang="zh-CN" altLang="en-US" sz="2800"/>
              <a:t>• 数学以空前的广度和深度向一切领域渗透</a:t>
            </a:r>
            <a:endParaRPr lang="zh-CN" altLang="en-US" sz="2800"/>
          </a:p>
          <a:p>
            <a:r>
              <a:rPr lang="zh-CN" altLang="en-US" sz="2800"/>
              <a:t>• 在一般工程技术领域，数学建模仍然大有用武之地</a:t>
            </a:r>
            <a:endParaRPr lang="zh-CN" altLang="en-US" sz="2800"/>
          </a:p>
          <a:p>
            <a:r>
              <a:rPr lang="zh-CN" altLang="en-US" sz="2800"/>
              <a:t>• 在高新技术领域，数学建模几乎是必不可少的工具</a:t>
            </a:r>
            <a:endParaRPr lang="zh-CN" altLang="en-US" sz="2800"/>
          </a:p>
          <a:p>
            <a:r>
              <a:rPr lang="zh-CN" altLang="en-US" sz="2800"/>
              <a:t>• 数学进入一些新领域，为数学建模开辟了许多</a:t>
            </a:r>
            <a:r>
              <a:rPr lang="zh-CN" altLang="en-US" sz="2800"/>
              <a:t>新大陆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2343150" y="4724400"/>
            <a:ext cx="750570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p>
            <a:r>
              <a:rPr lang="zh-CN" altLang="en-US" sz="2800"/>
              <a:t>数学建模作为用数学方法解决实际问题的第一步，越来越受到人们的重视</a:t>
            </a:r>
            <a:endParaRPr lang="zh-C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数学建模的具体</a:t>
            </a:r>
            <a:r>
              <a:rPr lang="zh-CN" sz="3600"/>
              <a:t>应用</a:t>
            </a:r>
            <a:endParaRPr lang="zh-CN" sz="3600"/>
          </a:p>
        </p:txBody>
      </p:sp>
      <p:sp>
        <p:nvSpPr>
          <p:cNvPr id="8" name="矩形 7"/>
          <p:cNvSpPr/>
          <p:nvPr/>
        </p:nvSpPr>
        <p:spPr>
          <a:xfrm>
            <a:off x="1600200" y="1143000"/>
            <a:ext cx="3276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63360" y="1143635"/>
            <a:ext cx="3276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17345" y="2667000"/>
            <a:ext cx="3276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63360" y="2667000"/>
            <a:ext cx="32766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7345" y="1461135"/>
            <a:ext cx="3259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ym typeface="+mn-ea"/>
              </a:rPr>
              <a:t>• </a:t>
            </a:r>
            <a:r>
              <a:rPr lang="zh-CN" altLang="en-US" sz="3200"/>
              <a:t>分析与设计</a:t>
            </a:r>
            <a:endParaRPr lang="zh-CN" altLang="en-US" sz="3200"/>
          </a:p>
        </p:txBody>
      </p:sp>
      <p:sp>
        <p:nvSpPr>
          <p:cNvPr id="15" name="文本框 14"/>
          <p:cNvSpPr txBox="1"/>
          <p:nvPr/>
        </p:nvSpPr>
        <p:spPr>
          <a:xfrm>
            <a:off x="6543675" y="1447800"/>
            <a:ext cx="3286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ym typeface="+mn-ea"/>
              </a:rPr>
              <a:t>• </a:t>
            </a:r>
            <a:r>
              <a:rPr lang="zh-CN" altLang="en-US" sz="3200"/>
              <a:t>预报与决策</a:t>
            </a:r>
            <a:endParaRPr lang="zh-CN" altLang="en-US" sz="3200"/>
          </a:p>
        </p:txBody>
      </p:sp>
      <p:sp>
        <p:nvSpPr>
          <p:cNvPr id="16" name="文本框 15"/>
          <p:cNvSpPr txBox="1"/>
          <p:nvPr/>
        </p:nvSpPr>
        <p:spPr>
          <a:xfrm>
            <a:off x="1600200" y="2971800"/>
            <a:ext cx="3268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ym typeface="+mn-ea"/>
              </a:rPr>
              <a:t>• 控制与优化</a:t>
            </a:r>
            <a:endParaRPr lang="zh-CN" altLang="en-US" sz="32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63360" y="2971800"/>
            <a:ext cx="3266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ym typeface="+mn-ea"/>
              </a:rPr>
              <a:t>• 规划与管理</a:t>
            </a:r>
            <a:endParaRPr lang="zh-CN" altLang="en-US" sz="3200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15490" y="4343400"/>
            <a:ext cx="2438400" cy="914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967855" y="4343400"/>
            <a:ext cx="2438400" cy="914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74845" y="5517515"/>
            <a:ext cx="2438400" cy="914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981200" y="4570095"/>
            <a:ext cx="2478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数学建模</a:t>
            </a:r>
            <a:endParaRPr lang="zh-CN" altLang="en-US" sz="2400"/>
          </a:p>
        </p:txBody>
      </p:sp>
      <p:sp>
        <p:nvSpPr>
          <p:cNvPr id="22" name="文本框 21"/>
          <p:cNvSpPr txBox="1"/>
          <p:nvPr/>
        </p:nvSpPr>
        <p:spPr>
          <a:xfrm>
            <a:off x="7010400" y="4570095"/>
            <a:ext cx="245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计算机技术</a:t>
            </a:r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4474845" y="5715000"/>
            <a:ext cx="2448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知识经济</a:t>
            </a:r>
            <a:endParaRPr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4735195" y="3994785"/>
            <a:ext cx="2000250" cy="697865"/>
          </a:xfrm>
          <a:prstGeom prst="rect">
            <a:avLst/>
          </a:prstGeom>
          <a:solidFill>
            <a:srgbClr val="00000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756785" y="4144645"/>
            <a:ext cx="1957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如虎添翼</a:t>
            </a:r>
            <a:endParaRPr lang="zh-CN" altLang="en-US" sz="2000"/>
          </a:p>
        </p:txBody>
      </p:sp>
      <p:cxnSp>
        <p:nvCxnSpPr>
          <p:cNvPr id="27" name="直接箭头连接符 26"/>
          <p:cNvCxnSpPr>
            <a:stCxn id="21" idx="3"/>
            <a:endCxn id="19" idx="1"/>
          </p:cNvCxnSpPr>
          <p:nvPr/>
        </p:nvCxnSpPr>
        <p:spPr>
          <a:xfrm>
            <a:off x="4459605" y="4800600"/>
            <a:ext cx="25082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2"/>
            <a:endCxn id="23" idx="1"/>
          </p:cNvCxnSpPr>
          <p:nvPr/>
        </p:nvCxnSpPr>
        <p:spPr>
          <a:xfrm rot="5400000" flipV="1">
            <a:off x="3510915" y="4980940"/>
            <a:ext cx="687705" cy="124015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9" idx="2"/>
            <a:endCxn id="23" idx="3"/>
          </p:cNvCxnSpPr>
          <p:nvPr/>
        </p:nvCxnSpPr>
        <p:spPr>
          <a:xfrm rot="5400000">
            <a:off x="7211695" y="4969510"/>
            <a:ext cx="687705" cy="12636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/>
              <a:t>生活化的数学</a:t>
            </a:r>
            <a:r>
              <a:rPr lang="zh-CN" sz="3600"/>
              <a:t>建模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458470" y="1228090"/>
            <a:ext cx="294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大唐不倒翁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 descr="6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4878070" cy="2708910"/>
          </a:xfrm>
          <a:prstGeom prst="rect">
            <a:avLst/>
          </a:prstGeom>
        </p:spPr>
      </p:pic>
      <p:pic>
        <p:nvPicPr>
          <p:cNvPr id="9" name="9fe4e2da-2349-11eb-802c-3a9f54f405a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77000" y="1981200"/>
            <a:ext cx="4890135" cy="342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>
                <a:sym typeface="+mn-ea"/>
              </a:rPr>
              <a:t>生活化的数学建模</a:t>
            </a:r>
            <a:endParaRPr lang="zh-CN" sz="3600"/>
          </a:p>
        </p:txBody>
      </p:sp>
      <p:pic>
        <p:nvPicPr>
          <p:cNvPr id="10" name="图片 9" descr="不倒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143000"/>
            <a:ext cx="5833110" cy="5096510"/>
          </a:xfrm>
          <a:prstGeom prst="rect">
            <a:avLst/>
          </a:prstGeom>
        </p:spPr>
      </p:pic>
      <p:pic>
        <p:nvPicPr>
          <p:cNvPr id="11" name="图片 10" descr="不倒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70635"/>
            <a:ext cx="6150610" cy="484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09092" y="1032763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092" y="6431826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30">
                <a:moveTo>
                  <a:pt x="0" y="0"/>
                </a:moveTo>
                <a:lnTo>
                  <a:pt x="17510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398" y="172339"/>
            <a:ext cx="519176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600">
                <a:sym typeface="+mn-ea"/>
              </a:rPr>
              <a:t>生活化的数学建模</a:t>
            </a:r>
            <a:endParaRPr 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458470" y="1228090"/>
            <a:ext cx="294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篮球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运动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 descr="篮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6400"/>
            <a:ext cx="5019675" cy="5091430"/>
          </a:xfrm>
          <a:prstGeom prst="rect">
            <a:avLst/>
          </a:prstGeom>
        </p:spPr>
      </p:pic>
      <p:pic>
        <p:nvPicPr>
          <p:cNvPr id="5" name="图片 4" descr="篮球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219200"/>
            <a:ext cx="5057140" cy="5503545"/>
          </a:xfrm>
          <a:prstGeom prst="rect">
            <a:avLst/>
          </a:prstGeom>
        </p:spPr>
      </p:pic>
      <p:pic>
        <p:nvPicPr>
          <p:cNvPr id="10" name="图片 9" descr="篮球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65" y="1194435"/>
            <a:ext cx="4600575" cy="557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090,&quot;width&quot;:5565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850*2698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UNIT_TABLE_BEAUTIFY" val="smartTable{5013ba14-d418-4f06-8d39-f3e99cdc92a5}"/>
</p:tagLst>
</file>

<file path=ppt/tags/tag4.xml><?xml version="1.0" encoding="utf-8"?>
<p:tagLst xmlns:p="http://schemas.openxmlformats.org/presentationml/2006/main">
  <p:tag name="KSO_WM_UNIT_PLACING_PICTURE_USER_VIEWPORT" val="{&quot;height&quot;:5468,&quot;width&quot;:520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3283</Words>
  <Application>WPS 演示</Application>
  <PresentationFormat>On-screen Show (4:3)</PresentationFormat>
  <Paragraphs>415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宋体</vt:lpstr>
      <vt:lpstr>Wingdings</vt:lpstr>
      <vt:lpstr>Microsoft JhengHei</vt:lpstr>
      <vt:lpstr>Times New Roman</vt:lpstr>
      <vt:lpstr>PMingLiU-ExtB</vt:lpstr>
      <vt:lpstr>微软雅黑</vt:lpstr>
      <vt:lpstr>Arial Unicode MS</vt:lpstr>
      <vt:lpstr>Calibri</vt:lpstr>
      <vt:lpstr>Microsoft JhengHei UI</vt:lpstr>
      <vt:lpstr>Wingdings</vt:lpstr>
      <vt:lpstr>Lucida Sans Unicode</vt:lpstr>
      <vt:lpstr>Office Theme</vt:lpstr>
      <vt:lpstr>                   数学教育学              数学建模专题演讲</vt:lpstr>
      <vt:lpstr>数学与数学模型</vt:lpstr>
      <vt:lpstr>从现实对象到数学模型</vt:lpstr>
      <vt:lpstr>数学模型和数学建模</vt:lpstr>
      <vt:lpstr>数学建模的重要意义</vt:lpstr>
      <vt:lpstr>数学建模的具体应用</vt:lpstr>
      <vt:lpstr>生活化的数学建模</vt:lpstr>
      <vt:lpstr>生活化的数学建模</vt:lpstr>
      <vt:lpstr>生活化的数学建模</vt:lpstr>
      <vt:lpstr>生活化的数学建模</vt:lpstr>
      <vt:lpstr>生活化的数学建模</vt:lpstr>
      <vt:lpstr>建模的基本方法</vt:lpstr>
      <vt:lpstr>数学模型的分类</vt:lpstr>
      <vt:lpstr>引例：生命游戏</vt:lpstr>
      <vt:lpstr>生命游戏规则</vt:lpstr>
      <vt:lpstr>生命游戏规则</vt:lpstr>
      <vt:lpstr>稳定循环的生命游戏</vt:lpstr>
      <vt:lpstr>PowerPoint 演示文稿</vt:lpstr>
      <vt:lpstr>生命游戏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元胞自动机的定义与构成</vt:lpstr>
      <vt:lpstr>森林火灾模拟</vt:lpstr>
      <vt:lpstr>基础状态变化</vt:lpstr>
      <vt:lpstr>传播速度及风向</vt:lpstr>
      <vt:lpstr>测试结果</vt:lpstr>
      <vt:lpstr>地图初始化</vt:lpstr>
      <vt:lpstr>树密度的影响</vt:lpstr>
      <vt:lpstr>综合模拟结果</vt:lpstr>
      <vt:lpstr>动态结果展示</vt:lpstr>
      <vt:lpstr>基于元胞自动机模拟新型肺炎病毒的传播和预防</vt:lpstr>
      <vt:lpstr>总人口数对传染病传播的影响</vt:lpstr>
      <vt:lpstr>戴口罩对传染病传播的影响</vt:lpstr>
      <vt:lpstr>发烧感冒去医院检查频率对传染病传播的影响</vt:lpstr>
      <vt:lpstr>基于元胞自动机模拟新型肺炎病毒传播和预防动态模拟图</vt:lpstr>
      <vt:lpstr>Thank you for your attention！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数学教育学之数学建模专题演讲</dc:title>
  <dc:creator>changsheng huang</dc:creator>
  <cp:lastModifiedBy>天启</cp:lastModifiedBy>
  <cp:revision>11</cp:revision>
  <dcterms:created xsi:type="dcterms:W3CDTF">2021-03-31T08:32:00Z</dcterms:created>
  <dcterms:modified xsi:type="dcterms:W3CDTF">2021-04-22T13:27:19Z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2019-08-30T16:00:00Z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2021-04-02T16:00:00Z</vt:filetime>
  </property>
  <property fmtid="{D5CDD505-2E9C-101B-9397-08002B2CF9AE}" pid="5" name="ICV">
    <vt:lpwstr>0381AB2BB3CA4F0684B2BB19AC60B338</vt:lpwstr>
  </property>
  <property fmtid="{D5CDD505-2E9C-101B-9397-08002B2CF9AE}" pid="6" name="KSOProductBuildVer">
    <vt:lpwstr>2052-11.1.0.10356</vt:lpwstr>
  </property>
</Properties>
</file>